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1007" r:id="rId2"/>
    <p:sldId id="1332" r:id="rId3"/>
    <p:sldId id="1331" r:id="rId4"/>
    <p:sldId id="1345" r:id="rId5"/>
    <p:sldId id="1353" r:id="rId6"/>
    <p:sldId id="1318" r:id="rId7"/>
    <p:sldId id="1335" r:id="rId8"/>
    <p:sldId id="1337" r:id="rId9"/>
    <p:sldId id="1342" r:id="rId10"/>
    <p:sldId id="1339" r:id="rId11"/>
    <p:sldId id="1347" r:id="rId12"/>
    <p:sldId id="1344" r:id="rId13"/>
    <p:sldId id="1341" r:id="rId14"/>
    <p:sldId id="1352" r:id="rId15"/>
    <p:sldId id="1348" r:id="rId16"/>
    <p:sldId id="1349" r:id="rId17"/>
    <p:sldId id="1314" r:id="rId18"/>
    <p:sldId id="1350" r:id="rId19"/>
    <p:sldId id="1311" r:id="rId20"/>
    <p:sldId id="1333" r:id="rId21"/>
    <p:sldId id="1343" r:id="rId22"/>
    <p:sldId id="1317" r:id="rId23"/>
    <p:sldId id="1324" r:id="rId24"/>
    <p:sldId id="1334" r:id="rId25"/>
    <p:sldId id="1001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577"/>
    <a:srgbClr val="66CCFF"/>
    <a:srgbClr val="4198C3"/>
    <a:srgbClr val="4C8CC0"/>
    <a:srgbClr val="71BBA9"/>
    <a:srgbClr val="7F281F"/>
    <a:srgbClr val="73B3D3"/>
    <a:srgbClr val="BFB827"/>
    <a:srgbClr val="CC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85"/>
    <p:restoredTop sz="93135" autoAdjust="0"/>
  </p:normalViewPr>
  <p:slideViewPr>
    <p:cSldViewPr>
      <p:cViewPr>
        <p:scale>
          <a:sx n="130" d="100"/>
          <a:sy n="130" d="100"/>
        </p:scale>
        <p:origin x="-990" y="-2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96182D25-D124-403D-B734-B8ACE23E25B2}" type="datetimeFigureOut">
              <a:rPr lang="ru-RU" smtClean="0"/>
              <a:pPr/>
              <a:t>14.12.2023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8C18557-C6AC-4B00-B545-86B0AFB01A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22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8557-C6AC-4B00-B545-86B0AFB01A6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9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DF560C-9AD7-4BB0-BD01-74432807F0F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6"/>
            <a:ext cx="7772400" cy="110251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21894"/>
            <a:ext cx="7885113" cy="102155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96754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733800" cy="30861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3733800" cy="30861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EBFE-DCBD-4BEF-88B5-8398FC3A31D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45DF-BFFB-49C7-97E0-87DDD8DAF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792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F151EBFE-DCBD-4BEF-88B5-8398FC3A31D4}" type="datetimeFigureOut">
              <a:rPr lang="ru-RU" smtClean="0"/>
              <a:pPr/>
              <a:t>14.12.2023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3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655145DF-BFFB-49C7-97E0-87DDD8DAFB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2000" y="438543"/>
            <a:ext cx="1080000" cy="27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43758"/>
            <a:ext cx="8208912" cy="4320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2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ОБЛАЧНЫЕ РЕШЕНИЯ ДЛЯ ЭКОЛОГОВ</a:t>
            </a:r>
            <a:endParaRPr lang="en-US" sz="1200" spc="3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4000" y="2211710"/>
            <a:ext cx="4896000" cy="3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98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496" y="267494"/>
            <a:ext cx="9073008" cy="7979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Воздух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НВОС и Инвентаризация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08576" y="2890168"/>
            <a:ext cx="3191816" cy="2057846"/>
          </a:xfrm>
          <a:prstGeom prst="roundRect">
            <a:avLst>
              <a:gd name="adj" fmla="val 877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59682" y="3408707"/>
            <a:ext cx="840632" cy="1433834"/>
          </a:xfrm>
          <a:prstGeom prst="roundRect">
            <a:avLst>
              <a:gd name="adj" fmla="val 9528"/>
            </a:avLst>
          </a:prstGeom>
          <a:solidFill>
            <a:srgbClr val="4198C3"/>
          </a:solidFill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20172" y="3413031"/>
            <a:ext cx="840632" cy="1433834"/>
          </a:xfrm>
          <a:prstGeom prst="roundRect">
            <a:avLst>
              <a:gd name="adj" fmla="val 9528"/>
            </a:avLst>
          </a:prstGeom>
          <a:solidFill>
            <a:schemeClr val="accent2"/>
          </a:solidFill>
          <a:ln w="19050">
            <a:noFill/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28284" y="3405544"/>
            <a:ext cx="840632" cy="1433834"/>
          </a:xfrm>
          <a:prstGeom prst="roundRect">
            <a:avLst>
              <a:gd name="adj" fmla="val 9528"/>
            </a:avLst>
          </a:prstGeom>
          <a:solidFill>
            <a:srgbClr val="66CCFF"/>
          </a:solidFill>
          <a:ln w="19050">
            <a:noFill/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3608" y="3322216"/>
            <a:ext cx="2137169" cy="1433834"/>
          </a:xfrm>
          <a:prstGeom prst="roundRect">
            <a:avLst>
              <a:gd name="adj" fmla="val 10480"/>
            </a:avLst>
          </a:prstGeom>
          <a:solidFill>
            <a:srgbClr val="4198C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6789" y="3394224"/>
            <a:ext cx="2079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Инвентаризация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8577" y="2974657"/>
            <a:ext cx="3060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НВОС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7950" y="3400829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воздух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051720" y="3973451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itchFamily="34" charset="0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2339752" y="3970288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itchFamily="34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907704" y="4189475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itchFamily="34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2195736" y="4186312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itchFamily="34" charset="0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1763688" y="3970288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itchFamily="34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5404041" y="4088141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692073" y="4084978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itchFamily="34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5260025" y="4304165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itchFamily="34" charset="0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5548057" y="4301002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itchFamily="34" charset="0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5116009" y="4084978"/>
            <a:ext cx="144016" cy="1408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3635896" y="3632067"/>
            <a:ext cx="728286" cy="319697"/>
          </a:xfrm>
          <a:prstGeom prst="rightArrow">
            <a:avLst>
              <a:gd name="adj1" fmla="val 64176"/>
              <a:gd name="adj2" fmla="val 70082"/>
            </a:avLst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693405" y="4154648"/>
            <a:ext cx="728291" cy="319696"/>
          </a:xfrm>
          <a:prstGeom prst="rightArrow">
            <a:avLst>
              <a:gd name="adj1" fmla="val 64176"/>
              <a:gd name="adj2" fmla="val 70082"/>
            </a:avLst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11544"/>
            <a:ext cx="6696744" cy="1432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25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496" y="267494"/>
            <a:ext cx="9073008" cy="576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Работа с разрешениями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4535996" y="1344211"/>
            <a:ext cx="4428492" cy="101151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автозаполнение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 ИЗАВ из разрешений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«умная» разбивка по датам разрешений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26" y="1203598"/>
            <a:ext cx="3606710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9742"/>
            <a:ext cx="6262951" cy="2424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12164"/>
            <a:ext cx="2897706" cy="1731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5292080" y="1995686"/>
            <a:ext cx="792088" cy="158237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1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571472" y="267494"/>
            <a:ext cx="7929618" cy="7200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Воздух</a:t>
            </a: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dirty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Общие </a:t>
            </a:r>
            <a:r>
              <a:rPr lang="ru-RU" sz="20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сведения</a:t>
            </a:r>
            <a:endParaRPr lang="ru-RU" sz="2000" dirty="0">
              <a:solidFill>
                <a:srgbClr val="0070C0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40" y="1242585"/>
            <a:ext cx="7096356" cy="3385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80" y="2935296"/>
            <a:ext cx="6288429" cy="1796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3528" y="2015718"/>
            <a:ext cx="3344804" cy="1708160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Импорт из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XML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и вручную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Режимы работы (+ копирование)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Копирование из других периодов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Вызов расчётных методик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ИЗАВ–ИВ–ГОУ в одном окне</a:t>
            </a:r>
          </a:p>
        </p:txBody>
      </p:sp>
    </p:spTree>
    <p:extLst>
      <p:ext uri="{BB962C8B-B14F-4D97-AF65-F5344CB8AC3E}">
        <p14:creationId xmlns:p14="http://schemas.microsoft.com/office/powerpoint/2010/main" val="239915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571472" y="195486"/>
            <a:ext cx="7929618" cy="8673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Расчетные методики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i="1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постоянно пополняется…</a:t>
            </a:r>
            <a:endParaRPr lang="ru-RU" i="1" dirty="0">
              <a:solidFill>
                <a:srgbClr val="0070C0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2358974"/>
            <a:ext cx="3996444" cy="2037481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Нефтепереработка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Металлургия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Котельные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Сжигание в факелах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Транспорт (авиа, ж/д, авто, дор. работы)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Промышленные процессы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ТКО (переработка, сжигание, захоронение)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Очистка и сброс сточных вод</a:t>
            </a:r>
          </a:p>
          <a:p>
            <a:pPr marL="742950" lvl="1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8222" y="2368905"/>
            <a:ext cx="3235706" cy="2219069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Нефтегазовый комплекс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(АЗС, АГНС, ГПА, Горение нефти, Компрессорные станции, ПНГ и факелы, Транспортировка нефтепродуктов)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Котельные (обычные и ТЭС)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Лакокраска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Сварка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Лаборатории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Очистные сооружения АЗС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Металлообработка (скоро)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alt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sym typeface="Georgia" panose="02040502050405020303" pitchFamily="18" charset="0"/>
              </a:rPr>
              <a:t>АТП </a:t>
            </a:r>
            <a:r>
              <a:rPr lang="ru-RU" alt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sym typeface="Georgia" panose="02040502050405020303" pitchFamily="18" charset="0"/>
              </a:rPr>
              <a:t>(скоро</a:t>
            </a:r>
            <a:r>
              <a:rPr lang="ru-RU" alt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sym typeface="Georgia" panose="02040502050405020303" pitchFamily="18" charset="0"/>
              </a:rPr>
              <a:t>)</a:t>
            </a:r>
            <a:endParaRPr lang="ru-RU" altLang="ru-RU" sz="120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sym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062830"/>
            <a:ext cx="3888432" cy="461665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Расчёт выбросов з/в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1062830"/>
            <a:ext cx="3888432" cy="461665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Расчёт парниковых газов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1648825"/>
            <a:ext cx="3235706" cy="566309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Расчётные методики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из Перечня утверждённых Минприроды</a:t>
            </a:r>
            <a:endParaRPr lang="ru-RU" alt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sym typeface="Georgia" panose="020405020504050203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1730206"/>
            <a:ext cx="3235706" cy="268728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Приказ №371 от 27.05.2022 г.</a:t>
            </a:r>
          </a:p>
        </p:txBody>
      </p:sp>
    </p:spTree>
    <p:extLst>
      <p:ext uri="{BB962C8B-B14F-4D97-AF65-F5344CB8AC3E}">
        <p14:creationId xmlns:p14="http://schemas.microsoft.com/office/powerpoint/2010/main" val="27972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496" y="267494"/>
            <a:ext cx="9073008" cy="80405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Вода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Возможности</a:t>
            </a:r>
            <a:endParaRPr lang="ru-RU" sz="3200" dirty="0" smtClean="0">
              <a:solidFill>
                <a:srgbClr val="0070C0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3251" y="1707654"/>
            <a:ext cx="7776864" cy="1615827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Водопользование (выпуски) и водопотребление (недра, контрагенты, поверхностно)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Копирование выпусков из разрешений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Копирование выпусков из другого периода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Копирование концентраций з/в из протоколов</a:t>
            </a:r>
          </a:p>
        </p:txBody>
      </p:sp>
    </p:spTree>
    <p:extLst>
      <p:ext uri="{BB962C8B-B14F-4D97-AF65-F5344CB8AC3E}">
        <p14:creationId xmlns:p14="http://schemas.microsoft.com/office/powerpoint/2010/main" val="325246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496" y="267494"/>
            <a:ext cx="9073008" cy="80405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Отходы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Возможности</a:t>
            </a:r>
            <a:endParaRPr lang="ru-RU" sz="3200" dirty="0" smtClean="0">
              <a:solidFill>
                <a:srgbClr val="0070C0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3251" y="1707654"/>
            <a:ext cx="7776864" cy="2015936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Образование и вывоз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Механизм расчёта образования ТКО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Справочник компонентов (Расчёт класса опасности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— </a:t>
            </a:r>
            <a:r>
              <a:rPr lang="ru-RU" sz="1400" dirty="0" smtClean="0">
                <a:solidFill>
                  <a:srgbClr val="FF0000"/>
                </a:solidFill>
                <a:latin typeface="Trebuchet MS" pitchFamily="34" charset="0"/>
              </a:rPr>
              <a:t>скоро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Копирование из разрешений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Копирование из других периодов (учёт образования)</a:t>
            </a:r>
          </a:p>
        </p:txBody>
      </p:sp>
    </p:spTree>
    <p:extLst>
      <p:ext uri="{BB962C8B-B14F-4D97-AF65-F5344CB8AC3E}">
        <p14:creationId xmlns:p14="http://schemas.microsoft.com/office/powerpoint/2010/main" val="187324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496" y="267494"/>
            <a:ext cx="9073008" cy="80405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Парниковые газы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0180"/>
            <a:ext cx="5512475" cy="3855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72200" y="2207237"/>
            <a:ext cx="2520280" cy="1012585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Справочники</a:t>
            </a:r>
          </a:p>
          <a:p>
            <a:pPr marL="742950" lvl="1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топлив с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коэф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.</a:t>
            </a:r>
          </a:p>
          <a:p>
            <a:pPr marL="742950" lvl="1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сырья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19"/>
          <p:cNvSpPr txBox="1">
            <a:spLocks/>
          </p:cNvSpPr>
          <p:nvPr/>
        </p:nvSpPr>
        <p:spPr>
          <a:xfrm>
            <a:off x="986131" y="123478"/>
            <a:ext cx="718133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70C0"/>
                </a:solidFill>
                <a:latin typeface="Trebuchet MS" pitchFamily="34" charset="0"/>
              </a:rPr>
              <a:t>Инструменты</a:t>
            </a:r>
            <a:endParaRPr lang="en-US" sz="40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552" y="1491630"/>
            <a:ext cx="2448272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Учёт </a:t>
            </a:r>
            <a:r>
              <a:rPr lang="ru-RU" dirty="0">
                <a:solidFill>
                  <a:srgbClr val="0070C0"/>
                </a:solidFill>
                <a:latin typeface="Trebuchet MS" pitchFamily="34" charset="0"/>
              </a:rPr>
              <a:t>НВОС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площадками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предприятий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1491630"/>
            <a:ext cx="2448272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Trebuchet MS" pitchFamily="34" charset="0"/>
              </a:rPr>
              <a:t>Инвентаризация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 ИЗАВ 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ИВ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56176" y="1491630"/>
            <a:ext cx="2448272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rgbClr val="0070C0"/>
                </a:solidFill>
                <a:latin typeface="Trebuchet MS" pitchFamily="34" charset="0"/>
              </a:rPr>
              <a:t>Расчёт выбросов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з/в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 атмосферный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воздух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2859782"/>
            <a:ext cx="2448272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Контроль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соблюдения установленных </a:t>
            </a: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нормативов</a:t>
            </a:r>
            <a:endParaRPr lang="ru-RU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7864" y="2859782"/>
            <a:ext cx="2448272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Расчёт </a:t>
            </a: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экологических платежей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56176" y="2859782"/>
            <a:ext cx="2448272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Формирование </a:t>
            </a: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отчётности</a:t>
            </a:r>
          </a:p>
        </p:txBody>
      </p:sp>
    </p:spTree>
    <p:extLst>
      <p:ext uri="{BB962C8B-B14F-4D97-AF65-F5344CB8AC3E}">
        <p14:creationId xmlns:p14="http://schemas.microsoft.com/office/powerpoint/2010/main" val="31503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496" y="267494"/>
            <a:ext cx="9073008" cy="80405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Другие возможности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188190"/>
            <a:ext cx="7056784" cy="815608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Совместная работа с данными по предприятиям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Совместные справочники (общие, по предприятиям, личные)</a:t>
            </a:r>
          </a:p>
        </p:txBody>
      </p:sp>
    </p:spTree>
    <p:extLst>
      <p:ext uri="{BB962C8B-B14F-4D97-AF65-F5344CB8AC3E}">
        <p14:creationId xmlns:p14="http://schemas.microsoft.com/office/powerpoint/2010/main" val="392661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195486"/>
            <a:ext cx="8640960" cy="7920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Формирование экологической отчётности </a:t>
            </a:r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«одной кнопкой»</a:t>
            </a:r>
          </a:p>
        </p:txBody>
      </p:sp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131590"/>
            <a:ext cx="7560840" cy="3689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3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Овал 98"/>
          <p:cNvSpPr/>
          <p:nvPr/>
        </p:nvSpPr>
        <p:spPr>
          <a:xfrm>
            <a:off x="5940152" y="1131590"/>
            <a:ext cx="2736304" cy="273630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1520" y="267494"/>
            <a:ext cx="8640960" cy="62753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70C0"/>
                </a:solidFill>
                <a:latin typeface="Trebuchet MS" pitchFamily="34" charset="0"/>
                <a:ea typeface="Aero Matics Stencil" pitchFamily="34" charset="-128"/>
                <a:cs typeface="Verdana" pitchFamily="34" charset="0"/>
              </a:rPr>
              <a:t>Вселенная «Интеграла»</a:t>
            </a:r>
            <a:endParaRPr lang="ru-RU" sz="4000" dirty="0">
              <a:solidFill>
                <a:srgbClr val="0070C0"/>
              </a:solidFill>
              <a:latin typeface="Trebuchet MS" pitchFamily="34" charset="0"/>
              <a:ea typeface="Aero Matics Stencil" pitchFamily="34" charset="-128"/>
              <a:cs typeface="Verdana" pitchFamily="34" charset="0"/>
            </a:endParaRPr>
          </a:p>
        </p:txBody>
      </p:sp>
      <p:sp>
        <p:nvSpPr>
          <p:cNvPr id="12" name="Shape 219"/>
          <p:cNvSpPr txBox="1">
            <a:spLocks/>
          </p:cNvSpPr>
          <p:nvPr/>
        </p:nvSpPr>
        <p:spPr bwMode="auto">
          <a:xfrm>
            <a:off x="7351342" y="3134434"/>
            <a:ext cx="821058" cy="37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4875">
              <a:spcBef>
                <a:spcPts val="0"/>
              </a:spcBef>
              <a:spcAft>
                <a:spcPts val="0"/>
              </a:spcAft>
            </a:pPr>
            <a:r>
              <a:rPr lang="ru-RU" alt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Georgia" panose="02040502050405020303" pitchFamily="18" charset="0"/>
              </a:rPr>
              <a:t>НДВ</a:t>
            </a:r>
          </a:p>
        </p:txBody>
      </p:sp>
      <p:sp>
        <p:nvSpPr>
          <p:cNvPr id="30" name="Прямоугольник 29"/>
          <p:cNvSpPr/>
          <p:nvPr/>
        </p:nvSpPr>
        <p:spPr>
          <a:xfrm rot="20388838">
            <a:off x="629279" y="3874843"/>
            <a:ext cx="1152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среды</a:t>
            </a:r>
            <a:endParaRPr lang="ru-R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073022">
            <a:off x="4514290" y="4316058"/>
            <a:ext cx="15603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потребитель</a:t>
            </a:r>
            <a:endParaRPr lang="ru-R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63688" y="1117932"/>
            <a:ext cx="1412958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60000"/>
              </a:lnSpc>
            </a:pPr>
            <a:r>
              <a:rPr lang="ru-RU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вид</a:t>
            </a:r>
          </a:p>
          <a:p>
            <a:pPr algn="r">
              <a:lnSpc>
                <a:spcPct val="60000"/>
              </a:lnSpc>
            </a:pPr>
            <a:r>
              <a:rPr lang="ru-RU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решения</a:t>
            </a:r>
            <a:endParaRPr lang="ru-R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843808" y="3710224"/>
            <a:ext cx="72008" cy="5836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411760" y="3854522"/>
            <a:ext cx="72008" cy="5123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907704" y="4020621"/>
            <a:ext cx="72008" cy="7200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249172" y="4250289"/>
            <a:ext cx="36004" cy="6765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 rot="1117078">
            <a:off x="3003779" y="3722468"/>
            <a:ext cx="1080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ВОЗДУХ</a:t>
            </a:r>
          </a:p>
        </p:txBody>
      </p:sp>
      <p:sp>
        <p:nvSpPr>
          <p:cNvPr id="51" name="Прямоугольник 50"/>
          <p:cNvSpPr/>
          <p:nvPr/>
        </p:nvSpPr>
        <p:spPr>
          <a:xfrm rot="1117078">
            <a:off x="2539821" y="3866484"/>
            <a:ext cx="1080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АКУСТИКА</a:t>
            </a:r>
          </a:p>
        </p:txBody>
      </p:sp>
      <p:sp>
        <p:nvSpPr>
          <p:cNvPr id="52" name="Прямоугольник 51"/>
          <p:cNvSpPr/>
          <p:nvPr/>
        </p:nvSpPr>
        <p:spPr>
          <a:xfrm rot="1117078">
            <a:off x="2107773" y="4041775"/>
            <a:ext cx="1080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ОТХОДЫ</a:t>
            </a:r>
          </a:p>
        </p:txBody>
      </p:sp>
      <p:sp>
        <p:nvSpPr>
          <p:cNvPr id="53" name="Прямоугольник 52"/>
          <p:cNvSpPr/>
          <p:nvPr/>
        </p:nvSpPr>
        <p:spPr>
          <a:xfrm rot="1117078">
            <a:off x="1491611" y="4226524"/>
            <a:ext cx="1080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ВОДА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3635896" y="3588573"/>
            <a:ext cx="144016" cy="5365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067944" y="3710224"/>
            <a:ext cx="144016" cy="5836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4427984" y="3822953"/>
            <a:ext cx="144016" cy="8280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4860032" y="3948613"/>
            <a:ext cx="144016" cy="11274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 rot="20386312">
            <a:off x="3410318" y="3039307"/>
            <a:ext cx="2040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ПРЕДПРИЯТИЯ</a:t>
            </a:r>
          </a:p>
        </p:txBody>
      </p:sp>
      <p:sp>
        <p:nvSpPr>
          <p:cNvPr id="62" name="Прямоугольник 61"/>
          <p:cNvSpPr/>
          <p:nvPr/>
        </p:nvSpPr>
        <p:spPr>
          <a:xfrm rot="20386312">
            <a:off x="3836872" y="3183323"/>
            <a:ext cx="2040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ПРОЕКТИРОВЩИКИ</a:t>
            </a:r>
          </a:p>
        </p:txBody>
      </p:sp>
      <p:sp>
        <p:nvSpPr>
          <p:cNvPr id="63" name="Прямоугольник 62"/>
          <p:cNvSpPr/>
          <p:nvPr/>
        </p:nvSpPr>
        <p:spPr>
          <a:xfrm rot="20386312">
            <a:off x="4196912" y="3327339"/>
            <a:ext cx="2040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ОРГАНЫ ОХРАНЫ ОС</a:t>
            </a:r>
          </a:p>
        </p:txBody>
      </p:sp>
      <p:sp>
        <p:nvSpPr>
          <p:cNvPr id="64" name="Прямоугольник 63"/>
          <p:cNvSpPr/>
          <p:nvPr/>
        </p:nvSpPr>
        <p:spPr>
          <a:xfrm rot="20386312">
            <a:off x="4649555" y="3578098"/>
            <a:ext cx="13729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КОРПОРАЦИИ</a:t>
            </a:r>
          </a:p>
        </p:txBody>
      </p:sp>
      <p:sp>
        <p:nvSpPr>
          <p:cNvPr id="65" name="Прямоугольник 64"/>
          <p:cNvSpPr/>
          <p:nvPr/>
        </p:nvSpPr>
        <p:spPr>
          <a:xfrm rot="20386312">
            <a:off x="5101103" y="3771375"/>
            <a:ext cx="7406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ВУЗЫ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V="1">
            <a:off x="5220072" y="4083918"/>
            <a:ext cx="115980" cy="6236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3158798" y="2522376"/>
            <a:ext cx="122010" cy="580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блако 46"/>
          <p:cNvSpPr/>
          <p:nvPr/>
        </p:nvSpPr>
        <p:spPr>
          <a:xfrm rot="10045730">
            <a:off x="1904443" y="1810079"/>
            <a:ext cx="1293560" cy="774194"/>
          </a:xfrm>
          <a:prstGeom prst="cloud">
            <a:avLst/>
          </a:prstGeom>
          <a:solidFill>
            <a:srgbClr val="66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V="1">
            <a:off x="3153846" y="1524164"/>
            <a:ext cx="117058" cy="4177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 rot="20784629">
            <a:off x="1946822" y="1989652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srgbClr val="C00000"/>
                </a:solidFill>
                <a:latin typeface="Trebuchet MS" pitchFamily="34" charset="0"/>
              </a:rPr>
              <a:t>ОБЛАЧНЫЕ РЕШЕНИЯ</a:t>
            </a:r>
          </a:p>
        </p:txBody>
      </p:sp>
      <p:sp>
        <p:nvSpPr>
          <p:cNvPr id="80" name="Прямоугольник 79"/>
          <p:cNvSpPr/>
          <p:nvPr/>
        </p:nvSpPr>
        <p:spPr>
          <a:xfrm rot="20647138">
            <a:off x="1801431" y="2961229"/>
            <a:ext cx="1332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КОРОБОЧНЫЕ ПРОГРАММЫ</a:t>
            </a:r>
          </a:p>
        </p:txBody>
      </p:sp>
      <p:sp>
        <p:nvSpPr>
          <p:cNvPr id="81" name="Shape 219"/>
          <p:cNvSpPr txBox="1">
            <a:spLocks/>
          </p:cNvSpPr>
          <p:nvPr/>
        </p:nvSpPr>
        <p:spPr bwMode="auto">
          <a:xfrm>
            <a:off x="6381421" y="2747669"/>
            <a:ext cx="1872208" cy="32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4875">
              <a:spcBef>
                <a:spcPts val="0"/>
              </a:spcBef>
              <a:spcAft>
                <a:spcPts val="0"/>
              </a:spcAft>
            </a:pPr>
            <a:r>
              <a:rPr lang="ru-RU" alt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Georgia" panose="02040502050405020303" pitchFamily="18" charset="0"/>
              </a:rPr>
              <a:t>Инвентаризация</a:t>
            </a:r>
          </a:p>
        </p:txBody>
      </p:sp>
      <p:sp>
        <p:nvSpPr>
          <p:cNvPr id="82" name="Shape 219"/>
          <p:cNvSpPr txBox="1">
            <a:spLocks/>
          </p:cNvSpPr>
          <p:nvPr/>
        </p:nvSpPr>
        <p:spPr bwMode="auto">
          <a:xfrm>
            <a:off x="7380312" y="1995686"/>
            <a:ext cx="720290" cy="32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4875">
              <a:spcBef>
                <a:spcPts val="0"/>
              </a:spcBef>
              <a:spcAft>
                <a:spcPts val="0"/>
              </a:spcAft>
            </a:pPr>
            <a:r>
              <a:rPr lang="ru-RU" alt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Georgia" panose="02040502050405020303" pitchFamily="18" charset="0"/>
              </a:rPr>
              <a:t>НМУ</a:t>
            </a:r>
          </a:p>
        </p:txBody>
      </p:sp>
      <p:sp>
        <p:nvSpPr>
          <p:cNvPr id="83" name="Shape 219"/>
          <p:cNvSpPr txBox="1">
            <a:spLocks/>
          </p:cNvSpPr>
          <p:nvPr/>
        </p:nvSpPr>
        <p:spPr bwMode="auto">
          <a:xfrm>
            <a:off x="6813364" y="2387629"/>
            <a:ext cx="976202" cy="32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4875">
              <a:spcBef>
                <a:spcPts val="0"/>
              </a:spcBef>
              <a:spcAft>
                <a:spcPts val="0"/>
              </a:spcAft>
            </a:pPr>
            <a:r>
              <a:rPr lang="ru-RU" alt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Georgia" panose="02040502050405020303" pitchFamily="18" charset="0"/>
              </a:rPr>
              <a:t>ПМООС</a:t>
            </a:r>
          </a:p>
        </p:txBody>
      </p:sp>
      <p:sp>
        <p:nvSpPr>
          <p:cNvPr id="84" name="Shape 219"/>
          <p:cNvSpPr txBox="1">
            <a:spLocks/>
          </p:cNvSpPr>
          <p:nvPr/>
        </p:nvSpPr>
        <p:spPr bwMode="auto">
          <a:xfrm>
            <a:off x="7412222" y="1523533"/>
            <a:ext cx="976202" cy="32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4875">
              <a:spcBef>
                <a:spcPts val="0"/>
              </a:spcBef>
              <a:spcAft>
                <a:spcPts val="0"/>
              </a:spcAft>
            </a:pPr>
            <a:r>
              <a:rPr lang="ru-RU" alt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Georgia" panose="02040502050405020303" pitchFamily="18" charset="0"/>
              </a:rPr>
              <a:t>ПЭК</a:t>
            </a:r>
          </a:p>
        </p:txBody>
      </p:sp>
      <p:sp>
        <p:nvSpPr>
          <p:cNvPr id="85" name="Shape 219"/>
          <p:cNvSpPr txBox="1">
            <a:spLocks/>
          </p:cNvSpPr>
          <p:nvPr/>
        </p:nvSpPr>
        <p:spPr bwMode="auto">
          <a:xfrm>
            <a:off x="6228184" y="1523533"/>
            <a:ext cx="976202" cy="32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4875">
              <a:spcBef>
                <a:spcPts val="0"/>
              </a:spcBef>
              <a:spcAft>
                <a:spcPts val="0"/>
              </a:spcAft>
            </a:pPr>
            <a:r>
              <a:rPr lang="ru-RU" alt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Georgia" panose="02040502050405020303" pitchFamily="18" charset="0"/>
              </a:rPr>
              <a:t>КЭР</a:t>
            </a:r>
          </a:p>
        </p:txBody>
      </p:sp>
      <p:sp>
        <p:nvSpPr>
          <p:cNvPr id="86" name="Shape 219"/>
          <p:cNvSpPr txBox="1">
            <a:spLocks/>
          </p:cNvSpPr>
          <p:nvPr/>
        </p:nvSpPr>
        <p:spPr bwMode="auto">
          <a:xfrm>
            <a:off x="6836158" y="1707654"/>
            <a:ext cx="976202" cy="32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4875">
              <a:spcBef>
                <a:spcPts val="0"/>
              </a:spcBef>
              <a:spcAft>
                <a:spcPts val="0"/>
              </a:spcAft>
            </a:pPr>
            <a:r>
              <a:rPr lang="ru-RU" alt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Georgia" panose="02040502050405020303" pitchFamily="18" charset="0"/>
              </a:rPr>
              <a:t>СЗЗ</a:t>
            </a:r>
          </a:p>
        </p:txBody>
      </p:sp>
      <p:sp>
        <p:nvSpPr>
          <p:cNvPr id="87" name="Shape 219"/>
          <p:cNvSpPr txBox="1">
            <a:spLocks/>
          </p:cNvSpPr>
          <p:nvPr/>
        </p:nvSpPr>
        <p:spPr bwMode="auto">
          <a:xfrm>
            <a:off x="6372200" y="1995686"/>
            <a:ext cx="976202" cy="32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4875">
              <a:spcBef>
                <a:spcPts val="0"/>
              </a:spcBef>
              <a:spcAft>
                <a:spcPts val="0"/>
              </a:spcAft>
            </a:pPr>
            <a:r>
              <a:rPr lang="ru-RU" alt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Georgia" panose="02040502050405020303" pitchFamily="18" charset="0"/>
              </a:rPr>
              <a:t>НДС</a:t>
            </a:r>
          </a:p>
        </p:txBody>
      </p:sp>
      <p:pic>
        <p:nvPicPr>
          <p:cNvPr id="48" name="Picture 4" descr="https://undsgn.com/wp-content/uploads/2016/09/blog-responsive-devic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2" b="69231" l="19773" r="92585">
                        <a14:foregroundMark x1="61071" y1="51832" x2="61071" y2="51832"/>
                        <a14:foregroundMark x1="45829" y1="65934" x2="45829" y2="65934"/>
                        <a14:foregroundMark x1="31514" y1="48901" x2="31514" y2="4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86" t="26847" r="5666" b="25910"/>
          <a:stretch/>
        </p:blipFill>
        <p:spPr bwMode="auto">
          <a:xfrm rot="20670194" flipH="1">
            <a:off x="1819054" y="2673525"/>
            <a:ext cx="1505576" cy="115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Прямая со стрелкой 88"/>
          <p:cNvCxnSpPr/>
          <p:nvPr/>
        </p:nvCxnSpPr>
        <p:spPr>
          <a:xfrm flipV="1">
            <a:off x="3275856" y="1210650"/>
            <a:ext cx="0" cy="232446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H="1">
            <a:off x="899592" y="3535116"/>
            <a:ext cx="2376264" cy="82655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3275856" y="3535116"/>
            <a:ext cx="2301509" cy="74900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Shape 219"/>
          <p:cNvSpPr txBox="1">
            <a:spLocks/>
          </p:cNvSpPr>
          <p:nvPr/>
        </p:nvSpPr>
        <p:spPr bwMode="auto">
          <a:xfrm>
            <a:off x="6588224" y="3179717"/>
            <a:ext cx="648072" cy="32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4875">
              <a:spcBef>
                <a:spcPts val="0"/>
              </a:spcBef>
              <a:spcAft>
                <a:spcPts val="0"/>
              </a:spcAft>
            </a:pPr>
            <a:r>
              <a:rPr lang="ru-RU" alt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sym typeface="Georgia" panose="02040502050405020303" pitchFamily="18" charset="0"/>
              </a:rPr>
              <a:t>2-ТП</a:t>
            </a:r>
          </a:p>
        </p:txBody>
      </p:sp>
      <p:pic>
        <p:nvPicPr>
          <p:cNvPr id="45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Овал 45"/>
          <p:cNvSpPr/>
          <p:nvPr/>
        </p:nvSpPr>
        <p:spPr>
          <a:xfrm>
            <a:off x="1187624" y="1563638"/>
            <a:ext cx="4176464" cy="4176464"/>
          </a:xfrm>
          <a:prstGeom prst="ellipse">
            <a:avLst/>
          </a:prstGeom>
          <a:solidFill>
            <a:srgbClr val="ECC577">
              <a:alpha val="32157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079881" y="1131590"/>
            <a:ext cx="4124505" cy="43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46" idx="5"/>
          </p:cNvCxnSpPr>
          <p:nvPr/>
        </p:nvCxnSpPr>
        <p:spPr>
          <a:xfrm flipH="1">
            <a:off x="4752459" y="3739408"/>
            <a:ext cx="3147864" cy="1389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403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19"/>
          <p:cNvSpPr txBox="1">
            <a:spLocks/>
          </p:cNvSpPr>
          <p:nvPr/>
        </p:nvSpPr>
        <p:spPr>
          <a:xfrm>
            <a:off x="986131" y="123478"/>
            <a:ext cx="718133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70C0"/>
                </a:solidFill>
                <a:latin typeface="Trebuchet MS" pitchFamily="34" charset="0"/>
              </a:rPr>
              <a:t>Результаты</a:t>
            </a:r>
            <a:endParaRPr lang="en-US" sz="40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1059582"/>
            <a:ext cx="2448272" cy="115212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Декларация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о плате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56176" y="1059582"/>
            <a:ext cx="2448272" cy="115212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Сводные отчёты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по предприятию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2427734"/>
            <a:ext cx="2448272" cy="115212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Постановка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объекта НВОС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на учёт</a:t>
            </a:r>
            <a:endParaRPr lang="ru-RU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7864" y="2427734"/>
            <a:ext cx="2448272" cy="115212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Актуализация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 объекта НВОС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1059582"/>
            <a:ext cx="2448272" cy="115212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70C0"/>
                </a:solidFill>
                <a:latin typeface="Trebuchet MS" pitchFamily="34" charset="0"/>
              </a:rPr>
              <a:t>Статотчётность</a:t>
            </a:r>
            <a:endParaRPr lang="ru-RU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2-ТП ● 2-ОС ● 4-ОС ●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учёт отходов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864" y="3799561"/>
            <a:ext cx="2448272" cy="115212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Отчет по </a:t>
            </a: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парниковым газам</a:t>
            </a:r>
            <a:endParaRPr lang="en-US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2427734"/>
            <a:ext cx="2448272" cy="115212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Отчёт по </a:t>
            </a:r>
            <a:r>
              <a:rPr lang="ru-RU" dirty="0" smtClean="0">
                <a:solidFill>
                  <a:srgbClr val="0070C0"/>
                </a:solidFill>
                <a:latin typeface="Trebuchet MS" pitchFamily="34" charset="0"/>
              </a:rPr>
              <a:t>ПЭК</a:t>
            </a:r>
            <a:endParaRPr lang="ru-RU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6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19"/>
          <p:cNvSpPr txBox="1">
            <a:spLocks/>
          </p:cNvSpPr>
          <p:nvPr/>
        </p:nvSpPr>
        <p:spPr>
          <a:xfrm>
            <a:off x="986131" y="123478"/>
            <a:ext cx="718133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70C0"/>
                </a:solidFill>
                <a:latin typeface="Trebuchet MS" pitchFamily="34" charset="0"/>
              </a:rPr>
              <a:t>Результаты</a:t>
            </a:r>
            <a:endParaRPr lang="en-US" sz="40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15766"/>
            <a:ext cx="7088804" cy="3369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80372" y="1492908"/>
            <a:ext cx="3584116" cy="689420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Редактирование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Пересчёт (при корректировке)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Доп. файлы (сканы, протоколы…)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0876" y="1535880"/>
            <a:ext cx="864096" cy="387798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Trebuchet MS" pitchFamily="34" charset="0"/>
              </a:rPr>
              <a:t>XLS</a:t>
            </a:r>
            <a:endParaRPr lang="ru-RU" sz="2400" b="1" dirty="0" smtClean="0">
              <a:solidFill>
                <a:srgbClr val="00B050"/>
              </a:solidFill>
              <a:latin typeface="Trebuchet MS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0733" y="1535880"/>
            <a:ext cx="864096" cy="387798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rebuchet MS" pitchFamily="34" charset="0"/>
              </a:rPr>
              <a:t>XML</a:t>
            </a:r>
            <a:endParaRPr lang="ru-RU" sz="2400" b="1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40412" y="1131590"/>
            <a:ext cx="1841141" cy="289310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Возможности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1131590"/>
            <a:ext cx="1841141" cy="289310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Форматы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09131" y="1928836"/>
            <a:ext cx="1387586" cy="363176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algn="ctr">
              <a:lnSpc>
                <a:spcPct val="60000"/>
              </a:lnSpc>
              <a:spcAft>
                <a:spcPts val="600"/>
              </a:spcAft>
              <a:defRPr/>
            </a:pPr>
            <a:r>
              <a:rPr lang="ru-RU" sz="10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просмотр</a:t>
            </a:r>
          </a:p>
          <a:p>
            <a:pPr algn="ctr">
              <a:lnSpc>
                <a:spcPct val="60000"/>
              </a:lnSpc>
              <a:spcAft>
                <a:spcPts val="600"/>
              </a:spcAft>
              <a:defRPr/>
            </a:pPr>
            <a:r>
              <a:rPr lang="ru-RU" sz="10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и редактирование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49386" y="1923678"/>
            <a:ext cx="846790" cy="363176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algn="ctr">
              <a:lnSpc>
                <a:spcPct val="60000"/>
              </a:lnSpc>
              <a:spcAft>
                <a:spcPts val="600"/>
              </a:spcAft>
              <a:defRPr/>
            </a:pPr>
            <a:r>
              <a:rPr lang="ru-RU" sz="10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отправка</a:t>
            </a:r>
          </a:p>
          <a:p>
            <a:pPr algn="ctr">
              <a:lnSpc>
                <a:spcPct val="60000"/>
              </a:lnSpc>
              <a:spcAft>
                <a:spcPts val="600"/>
              </a:spcAft>
              <a:defRPr/>
            </a:pPr>
            <a:r>
              <a:rPr lang="ru-RU" sz="105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в ЛК РПН</a:t>
            </a:r>
          </a:p>
        </p:txBody>
      </p:sp>
    </p:spTree>
    <p:extLst>
      <p:ext uri="{BB962C8B-B14F-4D97-AF65-F5344CB8AC3E}">
        <p14:creationId xmlns:p14="http://schemas.microsoft.com/office/powerpoint/2010/main" val="407935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571472" y="123478"/>
            <a:ext cx="7929618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Оператор передачи отчётности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в органы </a:t>
            </a:r>
            <a:r>
              <a:rPr lang="ru-RU" sz="2000" dirty="0" err="1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Росприроднадзора</a:t>
            </a:r>
            <a:endParaRPr lang="ru-RU" sz="2000" dirty="0" smtClean="0">
              <a:solidFill>
                <a:srgbClr val="0070C0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hape 219"/>
          <p:cNvSpPr txBox="1">
            <a:spLocks/>
          </p:cNvSpPr>
          <p:nvPr/>
        </p:nvSpPr>
        <p:spPr>
          <a:xfrm>
            <a:off x="928662" y="1071552"/>
            <a:ext cx="7358114" cy="3429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325" indent="-285750" defTabSz="904875">
              <a:lnSpc>
                <a:spcPct val="80000"/>
              </a:lnSpc>
            </a:pPr>
            <a:endParaRPr lang="ru-RU" altLang="ru-RU" sz="1800" dirty="0" smtClean="0"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7799" y="1347614"/>
            <a:ext cx="6756963" cy="3285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03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571472" y="267494"/>
            <a:ext cx="7929618" cy="576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Основные направления развития</a:t>
            </a:r>
          </a:p>
        </p:txBody>
      </p:sp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hape 219"/>
          <p:cNvSpPr txBox="1">
            <a:spLocks/>
          </p:cNvSpPr>
          <p:nvPr/>
        </p:nvSpPr>
        <p:spPr>
          <a:xfrm>
            <a:off x="928662" y="1071552"/>
            <a:ext cx="7358114" cy="3429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325" indent="-285750" defTabSz="904875">
              <a:lnSpc>
                <a:spcPct val="80000"/>
              </a:lnSpc>
            </a:pPr>
            <a:endParaRPr lang="ru-RU" altLang="ru-RU" sz="1800" dirty="0" smtClean="0"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8309" y="3540953"/>
            <a:ext cx="3323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Задачи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проектировщика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540953"/>
            <a:ext cx="3635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Корпоративные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задачи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026" name="Picture 2" descr="D:\_ЭКОПЛАТФОРМА\Дезигн\history_E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56" y="1231007"/>
            <a:ext cx="42100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0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9354" y="195486"/>
            <a:ext cx="8425114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Обучение</a:t>
            </a:r>
          </a:p>
        </p:txBody>
      </p:sp>
      <p:pic>
        <p:nvPicPr>
          <p:cNvPr id="3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4797" y="1089199"/>
            <a:ext cx="1872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Обучение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1089198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Техподдержка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92798" y="2355726"/>
            <a:ext cx="225620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6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integral.ru</a:t>
            </a:r>
            <a:r>
              <a:rPr lang="ru-RU" sz="16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1600" dirty="0" err="1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ep</a:t>
            </a:r>
            <a:endParaRPr lang="ru-RU" sz="1600" dirty="0" smtClean="0">
              <a:solidFill>
                <a:srgbClr val="0070C0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0093" y="1059582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Новости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51670"/>
            <a:ext cx="3851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Записи обучающих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вебинаров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940152" y="2355726"/>
            <a:ext cx="225620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6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t.me/</a:t>
            </a:r>
            <a:r>
              <a:rPr lang="en-US" sz="1600" dirty="0" err="1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ecoplatforma</a:t>
            </a:r>
            <a:endParaRPr lang="ru-RU" sz="1600" dirty="0" smtClean="0">
              <a:solidFill>
                <a:srgbClr val="0070C0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31962" y="1851670"/>
            <a:ext cx="241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Telegram-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канал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pic>
        <p:nvPicPr>
          <p:cNvPr id="1026" name="Picture 2" descr="D:\_ЭКОПЛАТФОРМА\Дезигн\ep_yt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83" y="3507854"/>
            <a:ext cx="2452989" cy="1379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84" y="4045492"/>
            <a:ext cx="541385" cy="304529"/>
          </a:xfrm>
          <a:prstGeom prst="rect">
            <a:avLst/>
          </a:prstGeom>
        </p:spPr>
      </p:pic>
      <p:pic>
        <p:nvPicPr>
          <p:cNvPr id="1027" name="Picture 3" descr="D:\_ЭКОПЛАТФОРМА\Дезигн\ep_yt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9" y="2784765"/>
            <a:ext cx="2452989" cy="1379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047986" y="2931790"/>
            <a:ext cx="270047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Техподдержка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Лог релизов и версий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«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Болталка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»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Новости законодательства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20" y="3322403"/>
            <a:ext cx="541385" cy="304529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endCxn id="11" idx="0"/>
          </p:cNvCxnSpPr>
          <p:nvPr/>
        </p:nvCxnSpPr>
        <p:spPr>
          <a:xfrm>
            <a:off x="1920900" y="1550864"/>
            <a:ext cx="5060" cy="300806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75978" y="1552861"/>
            <a:ext cx="396222" cy="298809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948264" y="1550863"/>
            <a:ext cx="216024" cy="300807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877945" y="1550863"/>
            <a:ext cx="0" cy="300807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 txBox="1">
            <a:spLocks/>
          </p:cNvSpPr>
          <p:nvPr/>
        </p:nvSpPr>
        <p:spPr>
          <a:xfrm>
            <a:off x="3816094" y="2355726"/>
            <a:ext cx="225620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6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ep@integral.ru</a:t>
            </a:r>
            <a:endParaRPr lang="ru-RU" sz="1600" dirty="0" smtClean="0">
              <a:solidFill>
                <a:srgbClr val="0070C0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07904" y="1851670"/>
            <a:ext cx="241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Почта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1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9662"/>
            <a:ext cx="943372" cy="94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85449" y="3492987"/>
            <a:ext cx="1491114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600" i="1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ep.integral.ru</a:t>
            </a:r>
            <a:endParaRPr lang="ru-RU" sz="1600" i="1" dirty="0" smtClean="0">
              <a:solidFill>
                <a:srgbClr val="0070C0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09495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Почта: </a:t>
            </a:r>
            <a:r>
              <a:rPr 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ep@integral.ru</a:t>
            </a:r>
            <a:endParaRPr lang="ru-RU" sz="1200" i="1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80691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Бесплатный телефон: </a:t>
            </a:r>
            <a:r>
              <a:rPr lang="ru-RU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8 (800) 775-08-75</a:t>
            </a:r>
          </a:p>
        </p:txBody>
      </p:sp>
    </p:spTree>
    <p:extLst>
      <p:ext uri="{BB962C8B-B14F-4D97-AF65-F5344CB8AC3E}">
        <p14:creationId xmlns:p14="http://schemas.microsoft.com/office/powerpoint/2010/main" val="39979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4824028" y="1603563"/>
            <a:ext cx="4032448" cy="3235408"/>
          </a:xfrm>
          <a:prstGeom prst="roundRect">
            <a:avLst>
              <a:gd name="adj" fmla="val 4645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1603563"/>
            <a:ext cx="4032448" cy="3235408"/>
          </a:xfrm>
          <a:prstGeom prst="roundRect">
            <a:avLst>
              <a:gd name="adj" fmla="val 464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2150" y="2772382"/>
            <a:ext cx="225620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4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integral.ru/</a:t>
            </a:r>
            <a:r>
              <a:rPr lang="en-US" sz="1400" dirty="0" err="1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ep</a:t>
            </a:r>
            <a:endParaRPr lang="ru-RU" sz="1400" dirty="0" smtClean="0">
              <a:solidFill>
                <a:srgbClr val="0070C0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195486"/>
            <a:ext cx="7848872" cy="576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Облачные решения</a:t>
            </a:r>
          </a:p>
        </p:txBody>
      </p:sp>
      <p:sp>
        <p:nvSpPr>
          <p:cNvPr id="8" name="Shape 219"/>
          <p:cNvSpPr txBox="1">
            <a:spLocks/>
          </p:cNvSpPr>
          <p:nvPr/>
        </p:nvSpPr>
        <p:spPr>
          <a:xfrm>
            <a:off x="251409" y="699542"/>
            <a:ext cx="864107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4875">
              <a:lnSpc>
                <a:spcPct val="110000"/>
              </a:lnSpc>
            </a:pPr>
            <a:r>
              <a:rPr lang="ru-RU" altLang="ru-RU" sz="1400" dirty="0" err="1" smtClean="0">
                <a:solidFill>
                  <a:srgbClr val="0070C0"/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Суперрешения</a:t>
            </a:r>
            <a:r>
              <a:rPr lang="ru-RU" altLang="ru-RU" sz="1400" dirty="0" smtClean="0">
                <a:solidFill>
                  <a:srgbClr val="0070C0"/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 для автоматизации работы экологов предприятий</a:t>
            </a:r>
            <a:endParaRPr lang="ru-RU" altLang="ru-RU" sz="800" i="1" dirty="0" smtClean="0">
              <a:solidFill>
                <a:srgbClr val="0070C0"/>
              </a:solidFill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9" name="Shape 219"/>
          <p:cNvSpPr txBox="1">
            <a:spLocks/>
          </p:cNvSpPr>
          <p:nvPr/>
        </p:nvSpPr>
        <p:spPr>
          <a:xfrm>
            <a:off x="5004049" y="3147814"/>
            <a:ext cx="3744415" cy="16396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04875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Первичный учёт НВОС по всем средам</a:t>
            </a:r>
          </a:p>
          <a:p>
            <a:pPr marL="285750" indent="-285750" defTabSz="904875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Расчёт выбросов (+ парниковые газы)</a:t>
            </a:r>
          </a:p>
          <a:p>
            <a:pPr marL="285750" indent="-285750" defTabSz="904875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Контроль </a:t>
            </a:r>
            <a:r>
              <a:rPr lang="ru-RU" alt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непревышения</a:t>
            </a: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 нормативов НВОС</a:t>
            </a:r>
          </a:p>
          <a:p>
            <a:pPr marL="285750" indent="-285750" defTabSz="904875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Формирование отчётности «одной кнопкой»</a:t>
            </a:r>
          </a:p>
          <a:p>
            <a:pPr marL="285750" indent="-285750" defTabSz="904875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Передача отчётности в </a:t>
            </a:r>
            <a:r>
              <a:rPr lang="ru-RU" alt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Росприроднадзор</a:t>
            </a:r>
            <a:endParaRPr lang="ru-RU" alt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59632" y="2772382"/>
            <a:ext cx="2160240" cy="3754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t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70C0"/>
                </a:solidFill>
                <a:latin typeface="Trebuchet MS" pitchFamily="34" charset="0"/>
                <a:cs typeface="+mn-cs"/>
              </a:rPr>
              <a:t>integral.ru/</a:t>
            </a:r>
            <a:r>
              <a:rPr lang="en-US" sz="1400" dirty="0" err="1" smtClean="0">
                <a:solidFill>
                  <a:srgbClr val="0070C0"/>
                </a:solidFill>
                <a:latin typeface="Trebuchet MS" pitchFamily="34" charset="0"/>
                <a:cs typeface="+mn-cs"/>
              </a:rPr>
              <a:t>ias</a:t>
            </a:r>
            <a:endParaRPr lang="ru-RU" sz="1400" dirty="0">
              <a:solidFill>
                <a:srgbClr val="0070C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15" name="Shape 219"/>
          <p:cNvSpPr txBox="1">
            <a:spLocks/>
          </p:cNvSpPr>
          <p:nvPr/>
        </p:nvSpPr>
        <p:spPr>
          <a:xfrm>
            <a:off x="395536" y="1779662"/>
            <a:ext cx="3888432" cy="39212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4875">
              <a:spcBef>
                <a:spcPts val="600"/>
              </a:spcBef>
            </a:pPr>
            <a:r>
              <a:rPr lang="ru-RU" altLang="ru-RU" sz="1600" i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Для крупных предприятий</a:t>
            </a:r>
          </a:p>
        </p:txBody>
      </p:sp>
      <p:sp>
        <p:nvSpPr>
          <p:cNvPr id="16" name="Shape 219"/>
          <p:cNvSpPr txBox="1">
            <a:spLocks/>
          </p:cNvSpPr>
          <p:nvPr/>
        </p:nvSpPr>
        <p:spPr>
          <a:xfrm>
            <a:off x="5712150" y="1779662"/>
            <a:ext cx="2256205" cy="38636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4875">
              <a:spcBef>
                <a:spcPts val="600"/>
              </a:spcBef>
            </a:pPr>
            <a:r>
              <a:rPr lang="ru-RU" altLang="ru-RU" sz="1600" i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Для всех</a:t>
            </a:r>
          </a:p>
        </p:txBody>
      </p:sp>
      <p:sp>
        <p:nvSpPr>
          <p:cNvPr id="17" name="Shape 219"/>
          <p:cNvSpPr txBox="1">
            <a:spLocks/>
          </p:cNvSpPr>
          <p:nvPr/>
        </p:nvSpPr>
        <p:spPr>
          <a:xfrm>
            <a:off x="395536" y="2251635"/>
            <a:ext cx="3888432" cy="39212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04875">
              <a:spcBef>
                <a:spcPts val="600"/>
              </a:spcBef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ИАС ЭМ</a:t>
            </a:r>
          </a:p>
        </p:txBody>
      </p:sp>
      <p:sp>
        <p:nvSpPr>
          <p:cNvPr id="18" name="Shape 219"/>
          <p:cNvSpPr txBox="1">
            <a:spLocks/>
          </p:cNvSpPr>
          <p:nvPr/>
        </p:nvSpPr>
        <p:spPr>
          <a:xfrm>
            <a:off x="431541" y="3147814"/>
            <a:ext cx="3780419" cy="144016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04875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Аналитический блок</a:t>
            </a:r>
          </a:p>
          <a:p>
            <a:pPr marL="285750" indent="-285750" defTabSz="904875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Экологический документооборот</a:t>
            </a:r>
          </a:p>
          <a:p>
            <a:pPr marL="285750" indent="-285750" defTabSz="904875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Внутренняя </a:t>
            </a: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отчётность</a:t>
            </a:r>
          </a:p>
          <a:p>
            <a:pPr marL="285750" indent="-285750" defTabSz="904875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Сводная отчётность</a:t>
            </a:r>
          </a:p>
          <a:p>
            <a:pPr marL="285750" indent="-285750" defTabSz="904875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+ всё то же, что и в «</a:t>
            </a:r>
            <a:r>
              <a:rPr lang="ru-RU" alt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ЭкоПлатформе</a:t>
            </a:r>
            <a:r>
              <a:rPr lang="ru-RU" alt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anose="020B0604020202020204" pitchFamily="34" charset="0"/>
                <a:sym typeface="Georgia" panose="02040502050405020303" pitchFamily="18" charset="0"/>
              </a:rPr>
              <a:t>»</a:t>
            </a:r>
            <a:endParaRPr lang="ru-RU" alt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339752" y="1131590"/>
            <a:ext cx="432048" cy="39996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308576" y="1131590"/>
            <a:ext cx="423664" cy="39996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8728" y="2367194"/>
            <a:ext cx="3303712" cy="25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66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5595329" y="2875162"/>
            <a:ext cx="3369159" cy="1737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flipH="1">
            <a:off x="3730738" y="3302452"/>
            <a:ext cx="1633347" cy="17175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9354" y="2859782"/>
            <a:ext cx="3218987" cy="1737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9354" y="195486"/>
            <a:ext cx="8425114" cy="6480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Кросс</a:t>
            </a:r>
            <a:r>
              <a:rPr lang="ru-RU" sz="4000" dirty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40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латформенность</a:t>
            </a:r>
          </a:p>
        </p:txBody>
      </p:sp>
      <p:sp>
        <p:nvSpPr>
          <p:cNvPr id="2" name="Облако 1"/>
          <p:cNvSpPr/>
          <p:nvPr/>
        </p:nvSpPr>
        <p:spPr>
          <a:xfrm rot="11275741">
            <a:off x="2723545" y="924003"/>
            <a:ext cx="3387898" cy="1927342"/>
          </a:xfrm>
          <a:prstGeom prst="cloud">
            <a:avLst/>
          </a:prstGeom>
          <a:solidFill>
            <a:srgbClr val="66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itchFamily="34" charset="0"/>
            </a:endParaRPr>
          </a:p>
        </p:txBody>
      </p:sp>
      <p:pic>
        <p:nvPicPr>
          <p:cNvPr id="2050" name="Picture 2" descr="R:\windows-os-teas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25" b="82000" l="29375" r="68750">
                        <a14:foregroundMark x1="34141" y1="36000" x2="34141" y2="36000"/>
                        <a14:foregroundMark x1="40781" y1="42750" x2="40781" y2="42750"/>
                        <a14:foregroundMark x1="37422" y1="58000" x2="37422" y2="58000"/>
                        <a14:foregroundMark x1="58672" y1="68000" x2="58672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69" t="16027" r="27660" b="12961"/>
          <a:stretch/>
        </p:blipFill>
        <p:spPr bwMode="auto">
          <a:xfrm>
            <a:off x="461875" y="3275965"/>
            <a:ext cx="92953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R: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80"/>
          <a:stretch/>
        </p:blipFill>
        <p:spPr bwMode="auto">
          <a:xfrm>
            <a:off x="1547664" y="3316099"/>
            <a:ext cx="854976" cy="85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49"/>
          <p:cNvSpPr txBox="1">
            <a:spLocks/>
          </p:cNvSpPr>
          <p:nvPr/>
        </p:nvSpPr>
        <p:spPr>
          <a:xfrm>
            <a:off x="251520" y="4208900"/>
            <a:ext cx="1350239" cy="36004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ahoma" panose="020B0604030504040204" pitchFamily="34" charset="0"/>
                <a:sym typeface="Tahoma" panose="020B0604030504040204" pitchFamily="34" charset="0"/>
              </a:rPr>
              <a:t>Windows</a:t>
            </a:r>
            <a:endParaRPr lang="ru-RU" alt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0" name="Shape 249"/>
          <p:cNvSpPr txBox="1">
            <a:spLocks/>
          </p:cNvSpPr>
          <p:nvPr/>
        </p:nvSpPr>
        <p:spPr>
          <a:xfrm>
            <a:off x="1572667" y="4227934"/>
            <a:ext cx="846311" cy="36004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ahoma" panose="020B0604030504040204" pitchFamily="34" charset="0"/>
                <a:sym typeface="Tahoma" panose="020B0604030504040204" pitchFamily="34" charset="0"/>
              </a:rPr>
              <a:t>Linux</a:t>
            </a:r>
            <a:endParaRPr lang="ru-RU" alt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9431" y="1783516"/>
            <a:ext cx="2658397" cy="20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talebe.com/images/macos-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580" r="24472" b="25466"/>
          <a:stretch/>
        </p:blipFill>
        <p:spPr bwMode="auto">
          <a:xfrm>
            <a:off x="2627784" y="3302452"/>
            <a:ext cx="925435" cy="88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249"/>
          <p:cNvSpPr txBox="1">
            <a:spLocks/>
          </p:cNvSpPr>
          <p:nvPr/>
        </p:nvSpPr>
        <p:spPr>
          <a:xfrm>
            <a:off x="2663788" y="4208900"/>
            <a:ext cx="846311" cy="36004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ahoma" panose="020B0604030504040204" pitchFamily="34" charset="0"/>
                <a:sym typeface="Tahoma" panose="020B0604030504040204" pitchFamily="34" charset="0"/>
              </a:rPr>
              <a:t>Mac</a:t>
            </a:r>
            <a:endParaRPr lang="ru-RU" alt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028" name="Picture 4" descr="https://undsgn.com/wp-content/uploads/2016/09/blog-responsive-devic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502" b="69231" l="19773" r="92585">
                        <a14:foregroundMark x1="61071" y1="51832" x2="61071" y2="51832"/>
                        <a14:foregroundMark x1="45829" y1="65934" x2="45829" y2="65934"/>
                        <a14:foregroundMark x1="31514" y1="48901" x2="31514" y2="4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23" t="26847" r="5666" b="25910"/>
          <a:stretch/>
        </p:blipFill>
        <p:spPr bwMode="auto">
          <a:xfrm flipH="1">
            <a:off x="5715907" y="3207606"/>
            <a:ext cx="3068561" cy="107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hape 249"/>
          <p:cNvSpPr txBox="1">
            <a:spLocks/>
          </p:cNvSpPr>
          <p:nvPr/>
        </p:nvSpPr>
        <p:spPr>
          <a:xfrm>
            <a:off x="1142663" y="2859782"/>
            <a:ext cx="1701145" cy="36004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ahoma" panose="020B0604030504040204" pitchFamily="34" charset="0"/>
                <a:sym typeface="Tahoma" panose="020B0604030504040204" pitchFamily="34" charset="0"/>
              </a:rPr>
              <a:t>в любой ОС</a:t>
            </a:r>
          </a:p>
        </p:txBody>
      </p:sp>
      <p:sp>
        <p:nvSpPr>
          <p:cNvPr id="21" name="Shape 249"/>
          <p:cNvSpPr txBox="1">
            <a:spLocks/>
          </p:cNvSpPr>
          <p:nvPr/>
        </p:nvSpPr>
        <p:spPr>
          <a:xfrm>
            <a:off x="5796136" y="2859782"/>
            <a:ext cx="3024335" cy="36004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ahoma" panose="020B0604030504040204" pitchFamily="34" charset="0"/>
                <a:sym typeface="Tahoma" panose="020B0604030504040204" pitchFamily="34" charset="0"/>
              </a:rPr>
              <a:t>на любом устройстве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402640" y="2499742"/>
            <a:ext cx="306272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940152" y="2499742"/>
            <a:ext cx="360040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569050" y="2931790"/>
            <a:ext cx="2951" cy="32018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s://i.pinimg.com/originals/53/e4/c0/53e4c0efd78fe5bf0ac51ac5453d966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41" y="3686128"/>
            <a:ext cx="1987140" cy="14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hape 249"/>
          <p:cNvSpPr txBox="1">
            <a:spLocks/>
          </p:cNvSpPr>
          <p:nvPr/>
        </p:nvSpPr>
        <p:spPr>
          <a:xfrm>
            <a:off x="5580112" y="4237451"/>
            <a:ext cx="1350239" cy="36004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ahoma" panose="020B0604030504040204" pitchFamily="34" charset="0"/>
                <a:sym typeface="Tahoma" panose="020B0604030504040204" pitchFamily="34" charset="0"/>
              </a:rPr>
              <a:t>компьютер</a:t>
            </a:r>
          </a:p>
        </p:txBody>
      </p:sp>
      <p:sp>
        <p:nvSpPr>
          <p:cNvPr id="31" name="Shape 249"/>
          <p:cNvSpPr txBox="1">
            <a:spLocks/>
          </p:cNvSpPr>
          <p:nvPr/>
        </p:nvSpPr>
        <p:spPr>
          <a:xfrm>
            <a:off x="7002359" y="4237451"/>
            <a:ext cx="954017" cy="36004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ahoma" panose="020B0604030504040204" pitchFamily="34" charset="0"/>
                <a:sym typeface="Tahoma" panose="020B0604030504040204" pitchFamily="34" charset="0"/>
              </a:rPr>
              <a:t>ноутбук</a:t>
            </a:r>
          </a:p>
        </p:txBody>
      </p:sp>
      <p:sp>
        <p:nvSpPr>
          <p:cNvPr id="32" name="Shape 249"/>
          <p:cNvSpPr txBox="1">
            <a:spLocks/>
          </p:cNvSpPr>
          <p:nvPr/>
        </p:nvSpPr>
        <p:spPr>
          <a:xfrm>
            <a:off x="7956376" y="4237451"/>
            <a:ext cx="1097831" cy="36004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планшет</a:t>
            </a:r>
          </a:p>
        </p:txBody>
      </p:sp>
      <p:sp>
        <p:nvSpPr>
          <p:cNvPr id="20" name="Shape 249"/>
          <p:cNvSpPr txBox="1">
            <a:spLocks/>
          </p:cNvSpPr>
          <p:nvPr/>
        </p:nvSpPr>
        <p:spPr>
          <a:xfrm>
            <a:off x="3707904" y="3363838"/>
            <a:ext cx="1722292" cy="576064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ahoma" panose="020B0604030504040204" pitchFamily="34" charset="0"/>
                <a:sym typeface="Tahoma" panose="020B0604030504040204" pitchFamily="34" charset="0"/>
              </a:rPr>
              <a:t>из любой точки мира</a:t>
            </a:r>
          </a:p>
        </p:txBody>
      </p:sp>
      <p:pic>
        <p:nvPicPr>
          <p:cNvPr id="27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5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19"/>
          <p:cNvSpPr txBox="1">
            <a:spLocks/>
          </p:cNvSpPr>
          <p:nvPr/>
        </p:nvSpPr>
        <p:spPr>
          <a:xfrm>
            <a:off x="986131" y="123478"/>
            <a:ext cx="718133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70C0"/>
                </a:solidFill>
                <a:latin typeface="Trebuchet MS" pitchFamily="34" charset="0"/>
              </a:rPr>
              <a:t>Суть работы</a:t>
            </a:r>
            <a:endParaRPr lang="en-US" sz="40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17" name="Picture 2" descr="D:\_РЕКЛАМА\Статья_ЭкоПлатформа\схема_ЭП_2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91" b="99091" l="223" r="99332">
                        <a14:foregroundMark x1="15256" y1="5455" x2="15256" y2="5455"/>
                        <a14:foregroundMark x1="52561" y1="5455" x2="52561" y2="5455"/>
                        <a14:foregroundMark x1="38976" y1="6591" x2="38976" y2="6591"/>
                        <a14:foregroundMark x1="1670" y1="21136" x2="1670" y2="21136"/>
                        <a14:foregroundMark x1="2450" y1="42955" x2="2450" y2="42955"/>
                        <a14:foregroundMark x1="2116" y1="69773" x2="2116" y2="69773"/>
                        <a14:foregroundMark x1="2784" y1="14091" x2="2784" y2="14091"/>
                        <a14:foregroundMark x1="3898" y1="9091" x2="3898" y2="9091"/>
                        <a14:foregroundMark x1="6570" y1="10000" x2="6570" y2="10000"/>
                        <a14:foregroundMark x1="7795" y1="8636" x2="7795" y2="8636"/>
                        <a14:foregroundMark x1="27283" y1="9091" x2="27283" y2="9091"/>
                        <a14:foregroundMark x1="42094" y1="9318" x2="42094" y2="9318"/>
                        <a14:foregroundMark x1="44878" y1="14773" x2="44878" y2="14773"/>
                        <a14:foregroundMark x1="52339" y1="23864" x2="52339" y2="23864"/>
                        <a14:foregroundMark x1="54900" y1="28864" x2="54900" y2="28864"/>
                        <a14:foregroundMark x1="55791" y1="45455" x2="55791" y2="45455"/>
                        <a14:foregroundMark x1="57127" y1="56136" x2="57127" y2="56136"/>
                        <a14:foregroundMark x1="59131" y1="71591" x2="59131" y2="71591"/>
                        <a14:foregroundMark x1="63586" y1="73864" x2="63586" y2="73864"/>
                        <a14:foregroundMark x1="65479" y1="38636" x2="65479" y2="38636"/>
                        <a14:foregroundMark x1="74944" y1="48409" x2="74944" y2="48409"/>
                        <a14:foregroundMark x1="80178" y1="45682" x2="80178" y2="45682"/>
                        <a14:foregroundMark x1="85969" y1="46818" x2="85969" y2="46818"/>
                        <a14:foregroundMark x1="95100" y1="52273" x2="95100" y2="52273"/>
                        <a14:foregroundMark x1="96993" y1="44091" x2="96993" y2="44091"/>
                        <a14:foregroundMark x1="83073" y1="52727" x2="83073" y2="52727"/>
                        <a14:foregroundMark x1="59800" y1="29318" x2="59800" y2="29318"/>
                        <a14:foregroundMark x1="52450" y1="67273" x2="52450" y2="67273"/>
                        <a14:foregroundMark x1="44321" y1="37273" x2="44321" y2="37273"/>
                        <a14:foregroundMark x1="45657" y1="22273" x2="45657" y2="22273"/>
                        <a14:foregroundMark x1="44209" y1="67273" x2="44209" y2="67273"/>
                        <a14:foregroundMark x1="44878" y1="56136" x2="44878" y2="56136"/>
                        <a14:foregroundMark x1="44432" y1="46364" x2="44432" y2="46364"/>
                        <a14:foregroundMark x1="29287" y1="29091" x2="29287" y2="29091"/>
                        <a14:foregroundMark x1="2450" y1="33182" x2="2450" y2="33182"/>
                        <a14:foregroundMark x1="2227" y1="62955" x2="2227" y2="62955"/>
                        <a14:foregroundMark x1="2227" y1="87727" x2="2227" y2="87727"/>
                        <a14:foregroundMark x1="44432" y1="90682" x2="44432" y2="90682"/>
                        <a14:foregroundMark x1="44878" y1="79318" x2="44878" y2="79318"/>
                        <a14:foregroundMark x1="55902" y1="16364" x2="55902" y2="16364"/>
                        <a14:foregroundMark x1="63252" y1="20227" x2="63252" y2="20227"/>
                        <a14:foregroundMark x1="69710" y1="46818" x2="69710" y2="46818"/>
                        <a14:foregroundMark x1="69265" y1="74091" x2="69265" y2="74091"/>
                        <a14:foregroundMark x1="60468" y1="89091" x2="60468" y2="89091"/>
                        <a14:foregroundMark x1="89866" y1="44545" x2="89866" y2="44545"/>
                        <a14:foregroundMark x1="86971" y1="51364" x2="86971" y2="51364"/>
                        <a14:foregroundMark x1="61581" y1="14545" x2="61581" y2="14545"/>
                        <a14:foregroundMark x1="51336" y1="16364" x2="51336" y2="16364"/>
                        <a14:foregroundMark x1="52116" y1="39091" x2="52116" y2="39091"/>
                        <a14:foregroundMark x1="47773" y1="92273" x2="47773" y2="92273"/>
                        <a14:foregroundMark x1="54788" y1="88864" x2="54788" y2="88864"/>
                        <a14:foregroundMark x1="67706" y1="91591" x2="67706" y2="91591"/>
                        <a14:foregroundMark x1="69710" y1="79545" x2="69710" y2="79545"/>
                        <a14:foregroundMark x1="69710" y1="19091" x2="69710" y2="19091"/>
                        <a14:foregroundMark x1="69710" y1="87727" x2="69710" y2="87727"/>
                        <a14:foregroundMark x1="69822" y1="92045" x2="69822" y2="92045"/>
                        <a14:foregroundMark x1="52004" y1="97727" x2="52004" y2="97727"/>
                        <a14:foregroundMark x1="55568" y1="98182" x2="55568" y2="98182"/>
                        <a14:foregroundMark x1="63363" y1="92500" x2="63363" y2="92500"/>
                        <a14:foregroundMark x1="62584" y1="78409" x2="62584" y2="78409"/>
                        <a14:foregroundMark x1="62695" y1="67955" x2="62695" y2="67955"/>
                        <a14:foregroundMark x1="63920" y1="60000" x2="63920" y2="60000"/>
                        <a14:foregroundMark x1="68263" y1="58182" x2="68263" y2="58182"/>
                        <a14:foregroundMark x1="65813" y1="22045" x2="65813" y2="22045"/>
                        <a14:foregroundMark x1="79621" y1="52727" x2="79621" y2="52727"/>
                        <a14:foregroundMark x1="82628" y1="44545" x2="82628" y2="44545"/>
                        <a14:foregroundMark x1="59020" y1="16364" x2="59020" y2="16364"/>
                        <a14:foregroundMark x1="65702" y1="29318" x2="65702" y2="29318"/>
                        <a14:backgroundMark x1="92316" y1="13409" x2="92316" y2="13409"/>
                        <a14:backgroundMark x1="75167" y1="22727" x2="75167" y2="22727"/>
                        <a14:backgroundMark x1="74053" y1="74545" x2="74053" y2="74545"/>
                        <a14:backgroundMark x1="92984" y1="82273" x2="92984" y2="82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91" y="1203598"/>
            <a:ext cx="7020780" cy="343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16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400092" y="1738541"/>
            <a:ext cx="3708412" cy="22013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Программы серии «Эколог» 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«Инвентаризация»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«ПДВ-Эколог»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УПРЗА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«Эколог»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Модуль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природопользователя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Формат ЛК РПН </a:t>
            </a:r>
            <a:r>
              <a:rPr lang="ru-RU" sz="1400" dirty="0" smtClean="0">
                <a:solidFill>
                  <a:srgbClr val="FF0000"/>
                </a:solidFill>
                <a:latin typeface="Trebuchet MS" pitchFamily="34" charset="0"/>
                <a:cs typeface="Arial" panose="020B0604020202020204" pitchFamily="34" charset="0"/>
              </a:rPr>
              <a:t>(скоро)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" t="28837" r="2764" b="25858"/>
          <a:stretch/>
        </p:blipFill>
        <p:spPr bwMode="auto">
          <a:xfrm>
            <a:off x="398764" y="1859229"/>
            <a:ext cx="4461268" cy="1853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496" y="267494"/>
            <a:ext cx="9073008" cy="80405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Импорт данных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Воздух</a:t>
            </a:r>
          </a:p>
        </p:txBody>
      </p:sp>
      <p:pic>
        <p:nvPicPr>
          <p:cNvPr id="8" name="Picture 4" descr="D:\_ФИРСТИЛЬ\Иконки_программ\ЭКО + ГИС + ШУМ\eco1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2787774"/>
            <a:ext cx="253665" cy="25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_ФИРСТИЛЬ\Иконки_программ\ПДВ_Инвентри\pdv1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903" y="2445856"/>
            <a:ext cx="269910" cy="26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_ФИРСТИЛЬ\Иконки_программ\ПДВ_Инвентри\inv12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903" y="2144042"/>
            <a:ext cx="265571" cy="26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3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35496" y="267494"/>
            <a:ext cx="9073008" cy="80405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Начало работы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Предприятие и площадки</a:t>
            </a:r>
          </a:p>
        </p:txBody>
      </p:sp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hape 219"/>
          <p:cNvSpPr txBox="1">
            <a:spLocks/>
          </p:cNvSpPr>
          <p:nvPr/>
        </p:nvSpPr>
        <p:spPr>
          <a:xfrm>
            <a:off x="928662" y="1071552"/>
            <a:ext cx="7358114" cy="3429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325" indent="-285750" defTabSz="904875">
              <a:lnSpc>
                <a:spcPct val="80000"/>
              </a:lnSpc>
            </a:pPr>
            <a:endParaRPr lang="ru-RU" altLang="ru-RU" sz="1800" dirty="0" smtClean="0">
              <a:latin typeface="Trebuchet MS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5660"/>
            <a:ext cx="7114721" cy="3382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97748"/>
            <a:ext cx="7133175" cy="3382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94955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94955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8576"/>
            <a:ext cx="7114722" cy="3385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496" y="267494"/>
            <a:ext cx="9073008" cy="80405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Площадка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Общие сведения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9532" y="1491630"/>
            <a:ext cx="3492388" cy="29713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реквизиты, контактные данные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учёт разрешений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сведения по средам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различные признаки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коэффициенты платы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руководители и ответственные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структура площадки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разрешения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anose="020B0604020202020204" pitchFamily="34" charset="0"/>
              </a:rPr>
              <a:t>лаборатории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0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D:\Фирстиль\Логотип\птичка_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729928"/>
            <a:ext cx="360040" cy="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496" y="267494"/>
            <a:ext cx="9073008" cy="80405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Воздух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Суть работы</a:t>
            </a:r>
            <a:endParaRPr lang="ru-RU" sz="3200" dirty="0" smtClean="0">
              <a:solidFill>
                <a:srgbClr val="0070C0"/>
              </a:solidFill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D:\_РЕКЛАМА\Статья_ЭкоПлатформа\схема_ЭП_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8039" l="521" r="99349">
                        <a14:foregroundMark x1="14063" y1="23039" x2="14063" y2="23039"/>
                        <a14:foregroundMark x1="7682" y1="13725" x2="7682" y2="13725"/>
                        <a14:foregroundMark x1="11198" y1="60294" x2="11198" y2="60294"/>
                        <a14:foregroundMark x1="17839" y1="81863" x2="17839" y2="81863"/>
                        <a14:foregroundMark x1="21094" y1="62745" x2="21094" y2="62745"/>
                        <a14:foregroundMark x1="10026" y1="78922" x2="10026" y2="78922"/>
                        <a14:foregroundMark x1="80990" y1="55392" x2="80990" y2="55392"/>
                        <a14:foregroundMark x1="92057" y1="40686" x2="92057" y2="40686"/>
                        <a14:foregroundMark x1="29297" y1="47549" x2="29297" y2="47549"/>
                        <a14:foregroundMark x1="72005" y1="49510" x2="72005" y2="49510"/>
                        <a14:backgroundMark x1="28385" y1="17647" x2="28385" y2="17647"/>
                        <a14:backgroundMark x1="35156" y1="30392" x2="35156" y2="30392"/>
                        <a14:backgroundMark x1="35417" y1="70098" x2="35417" y2="70098"/>
                        <a14:backgroundMark x1="27734" y1="83824" x2="27734" y2="83824"/>
                        <a14:backgroundMark x1="69531" y1="81863" x2="69531" y2="81863"/>
                        <a14:backgroundMark x1="94792" y1="86275" x2="94792" y2="86275"/>
                        <a14:backgroundMark x1="89453" y1="14706" x2="89453" y2="14706"/>
                        <a14:backgroundMark x1="68490" y1="19608" x2="68490" y2="19608"/>
                        <a14:backgroundMark x1="911" y1="63725" x2="911" y2="63725"/>
                        <a14:backgroundMark x1="911" y1="81863" x2="911" y2="81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57" y="1851671"/>
            <a:ext cx="786328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14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Metadata xmlns:xsi=&quot;http://www.w3.org/2001/XMLSchema-instance&quot; xmlns:xsd=&quot;http://www.w3.org/2001/XMLSchema&quot; xsi:type=&quot;BackgroundMetadata&quot;&gt;&#10;  &lt;SectionOptions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  &lt;SectionStartMetadata&gt;&#10;      &lt;SectionTemplate&gt;Template2&lt;/SectionTemplate&gt;&#10;      &lt;SectionTemplateColor&gt;&#10;        &lt;A&gt;255&lt;/A&gt;&#10;        &lt;R&gt;0&lt;/R&gt;&#10;        &lt;G&gt;0&lt;/G&gt;&#10;        &lt;B&gt;205&lt;/B&gt;&#10;        &lt;ScA&gt;1&lt;/ScA&gt;&#10;        &lt;ScR&gt;0&lt;/ScR&gt;&#10;        &lt;ScG&gt;0&lt;/ScG&gt;&#10;        &lt;ScB&gt;0.610495567&lt;/ScB&gt;&#10;      &lt;/SectionTemplateColor&gt;&#10;      &lt;ShowPreviews&gt;true&lt;/ShowPreviews&gt;&#10;      &lt;ShowReviews&gt;true&lt;/ShowReviews&gt;&#10;      &lt;ShowHeaderTitle&gt;true&lt;/ShowHeaderTitle&gt;&#10;      &lt;ShowHeaderNumber&gt;true&lt;/ShowHeaderNumber&gt;&#10;      &lt;SectionArrangement&gt;Simple&lt;/SectionArrangement&gt;&#10;    &lt;/SectionStartMetadata&gt;&#10;  &lt;/SectionOptions&gt;&#10;  &lt;GalleryItemID&gt;BackgroundGalleryItem12&lt;/GalleryItemID&gt;&#10;&lt;/Metadata&gt;"/>
</p:tagLst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D3C6AA"/>
      </a:dk1>
      <a:lt1>
        <a:sysClr val="window" lastClr="2B333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50131</TotalTime>
  <Words>543</Words>
  <Application>Microsoft Office PowerPoint</Application>
  <PresentationFormat>Экран (16:9)</PresentationFormat>
  <Paragraphs>191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Сальников</dc:creator>
  <cp:lastModifiedBy>Дмитрий Сальников</cp:lastModifiedBy>
  <cp:revision>2107</cp:revision>
  <dcterms:created xsi:type="dcterms:W3CDTF">2014-04-08T10:35:40Z</dcterms:created>
  <dcterms:modified xsi:type="dcterms:W3CDTF">2023-12-14T13:18:59Z</dcterms:modified>
</cp:coreProperties>
</file>